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8" r:id="rId2"/>
    <p:sldId id="259" r:id="rId3"/>
    <p:sldId id="260" r:id="rId4"/>
    <p:sldId id="261" r:id="rId5"/>
    <p:sldId id="262" r:id="rId6"/>
    <p:sldId id="263" r:id="rId7"/>
    <p:sldId id="264" r:id="rId8"/>
    <p:sldId id="265" r:id="rId9"/>
    <p:sldId id="266" r:id="rId10"/>
    <p:sldId id="267"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99903A-248C-433F-883C-A3FCAD84552F}" type="datetimeFigureOut">
              <a:rPr lang="en-US" smtClean="0"/>
              <a:t>4/15/2014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F2CBDA8-0250-45D9-A4A5-7AD092AFED77}" type="slidenum">
              <a:rPr lang="en-US" smtClean="0"/>
              <a:t>‹#›</a:t>
            </a:fld>
            <a:endParaRPr lang="en-US"/>
          </a:p>
        </p:txBody>
      </p:sp>
    </p:spTree>
    <p:extLst>
      <p:ext uri="{BB962C8B-B14F-4D97-AF65-F5344CB8AC3E}">
        <p14:creationId xmlns:p14="http://schemas.microsoft.com/office/powerpoint/2010/main" val="2145765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hasCustomPrompt="1"/>
          </p:nvPr>
        </p:nvSpPr>
        <p:spPr>
          <a:xfrm>
            <a:off x="457200" y="685800"/>
            <a:ext cx="8229600" cy="1066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dirty="0" smtClean="0"/>
              <a:t>Diction</a:t>
            </a:r>
            <a:endParaRPr kumimoji="0" lang="en-US" dirty="0"/>
          </a:p>
        </p:txBody>
      </p:sp>
      <p:sp>
        <p:nvSpPr>
          <p:cNvPr id="28" name="Date Placeholder 27"/>
          <p:cNvSpPr>
            <a:spLocks noGrp="1"/>
          </p:cNvSpPr>
          <p:nvPr>
            <p:ph type="dt" sz="half" idx="10"/>
          </p:nvPr>
        </p:nvSpPr>
        <p:spPr/>
        <p:txBody>
          <a:bodyPr/>
          <a:lstStyle/>
          <a:p>
            <a:fld id="{581945D2-FB3D-4010-ABF7-FD84B3FF20AE}" type="datetimeFigureOut">
              <a:rPr lang="en-US" smtClean="0"/>
              <a:pPr/>
              <a:t>4/15/2014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84A709-D20E-4095-8B27-02978934F19B}" type="slidenum">
              <a:rPr lang="en-US" smtClean="0"/>
              <a:pPr/>
              <a:t>‹#›</a:t>
            </a:fld>
            <a:endParaRPr lang="en-US"/>
          </a:p>
        </p:txBody>
      </p:sp>
      <p:sp>
        <p:nvSpPr>
          <p:cNvPr id="9" name="Subtitle 8"/>
          <p:cNvSpPr>
            <a:spLocks noGrp="1"/>
          </p:cNvSpPr>
          <p:nvPr>
            <p:ph type="subTitle" idx="1" hasCustomPrompt="1"/>
          </p:nvPr>
        </p:nvSpPr>
        <p:spPr>
          <a:xfrm>
            <a:off x="457200" y="1905000"/>
            <a:ext cx="8229600" cy="3581400"/>
          </a:xfrm>
        </p:spPr>
        <p:txBody>
          <a:bodyPr/>
          <a:lstStyle>
            <a:lvl1pPr marL="0" indent="0" algn="ctr">
              <a:buNone/>
              <a:defRPr lang="en-US" sz="1100" 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z="1800" u="sng" dirty="0" smtClean="0">
                <a:latin typeface="Berlin Sans FB Demi"/>
                <a:ea typeface="Calibri"/>
                <a:cs typeface="Times New Roman"/>
              </a:rPr>
              <a:t>Consider</a:t>
            </a:r>
            <a:r>
              <a:rPr lang="en-US" sz="1800" dirty="0" smtClean="0">
                <a:latin typeface="Berlin Sans FB Demi"/>
                <a:ea typeface="Calibri"/>
                <a:cs typeface="Times New Roman"/>
              </a:rPr>
              <a:t>:  Art is the </a:t>
            </a:r>
            <a:r>
              <a:rPr lang="en-US" sz="1800" b="1" dirty="0" smtClean="0">
                <a:latin typeface="Berlin Sans FB Demi"/>
                <a:ea typeface="Calibri"/>
                <a:cs typeface="Times New Roman"/>
              </a:rPr>
              <a:t>ANTIDOTE that can call us back from the edge of numbness, restoring the ability to feel for another.		</a:t>
            </a:r>
          </a:p>
          <a:p>
            <a:r>
              <a:rPr lang="en-US" sz="1800" b="1" dirty="0" smtClean="0">
                <a:latin typeface="Berlin Sans FB Demi"/>
                <a:ea typeface="Calibri"/>
                <a:cs typeface="Times New Roman"/>
              </a:rPr>
              <a:t>-Barbara Kingsolver, </a:t>
            </a:r>
            <a:r>
              <a:rPr lang="en-US" sz="1800" b="1" i="1" dirty="0" smtClean="0">
                <a:latin typeface="Berlin Sans FB Demi"/>
                <a:ea typeface="Calibri"/>
                <a:cs typeface="Times New Roman"/>
              </a:rPr>
              <a:t>High Tide in Tucson</a:t>
            </a:r>
            <a:endParaRPr lang="en-US" sz="1100" dirty="0">
              <a:latin typeface="Calibri"/>
              <a:ea typeface="Calibri"/>
              <a:cs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4/15/2014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984A709-D20E-4095-8B27-02978934F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1945D2-FB3D-4010-ABF7-FD84B3FF20AE}" type="datetimeFigureOut">
              <a:rPr lang="en-US" smtClean="0"/>
              <a:pPr/>
              <a:t>4/15/2014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945D2-FB3D-4010-ABF7-FD84B3FF20AE}" type="datetimeFigureOut">
              <a:rPr lang="en-US" smtClean="0"/>
              <a:pPr/>
              <a:t>4/15/2014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4/15/2014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1945D2-FB3D-4010-ABF7-FD84B3FF20AE}"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4/15/2014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1945D2-FB3D-4010-ABF7-FD84B3FF20AE}" type="datetimeFigureOut">
              <a:rPr lang="en-US" smtClean="0"/>
              <a:pPr/>
              <a:t>4/15/2014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84A709-D20E-4095-8B27-02978934F19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Diction #6</a:t>
            </a:r>
            <a:endParaRPr lang="en-US" dirty="0"/>
          </a:p>
        </p:txBody>
      </p:sp>
      <p:sp>
        <p:nvSpPr>
          <p:cNvPr id="3" name="Subtitle 2"/>
          <p:cNvSpPr>
            <a:spLocks noGrp="1"/>
          </p:cNvSpPr>
          <p:nvPr>
            <p:ph type="subTitle" idx="1"/>
          </p:nvPr>
        </p:nvSpPr>
        <p:spPr>
          <a:xfrm>
            <a:off x="457200" y="1905000"/>
            <a:ext cx="8229600" cy="4343400"/>
          </a:xfrm>
        </p:spPr>
        <p:txBody>
          <a:bodyPr>
            <a:normAutofit fontScale="62500" lnSpcReduction="20000"/>
          </a:bodyPr>
          <a:lstStyle/>
          <a:p>
            <a:r>
              <a:rPr sz="3800" dirty="0" smtClean="0"/>
              <a:t>Consider:</a:t>
            </a:r>
          </a:p>
          <a:p>
            <a:r>
              <a:rPr sz="3800" dirty="0" err="1" smtClean="0"/>
              <a:t>Abuelito</a:t>
            </a:r>
            <a:r>
              <a:rPr sz="3800" dirty="0" smtClean="0"/>
              <a:t> under a </a:t>
            </a:r>
            <a:r>
              <a:rPr sz="3800" b="1" dirty="0" smtClean="0"/>
              <a:t>bald</a:t>
            </a:r>
            <a:r>
              <a:rPr sz="3800" dirty="0" smtClean="0"/>
              <a:t> light bulb, under a ceiling </a:t>
            </a:r>
            <a:r>
              <a:rPr sz="3800" b="1" dirty="0" smtClean="0"/>
              <a:t>dusty</a:t>
            </a:r>
            <a:r>
              <a:rPr sz="3800" dirty="0" smtClean="0"/>
              <a:t> with flies, puffs his cigar and counts money soft and wrinkled as old </a:t>
            </a:r>
            <a:r>
              <a:rPr sz="3800" dirty="0" err="1" smtClean="0"/>
              <a:t>kleenex</a:t>
            </a:r>
            <a:r>
              <a:rPr sz="2400" dirty="0" smtClean="0"/>
              <a:t>.</a:t>
            </a:r>
          </a:p>
          <a:p>
            <a:r>
              <a:rPr sz="2900" dirty="0" smtClean="0"/>
              <a:t>- Sandra Cisneros, "</a:t>
            </a:r>
            <a:r>
              <a:rPr sz="2900" dirty="0" err="1" smtClean="0"/>
              <a:t>Tepeyac</a:t>
            </a:r>
            <a:r>
              <a:rPr sz="2900" dirty="0" smtClean="0"/>
              <a:t>," </a:t>
            </a:r>
            <a:r>
              <a:rPr sz="2900" i="1" dirty="0" smtClean="0"/>
              <a:t>Woman Hollering Creek and other stories</a:t>
            </a:r>
          </a:p>
          <a:p>
            <a:pPr>
              <a:buFontTx/>
              <a:buChar char="-"/>
            </a:pPr>
            <a:endParaRPr sz="2400" dirty="0" smtClean="0"/>
          </a:p>
          <a:p>
            <a:r>
              <a:rPr sz="3600" dirty="0" smtClean="0"/>
              <a:t>Discuss:</a:t>
            </a:r>
          </a:p>
          <a:p>
            <a:r>
              <a:rPr sz="3600" dirty="0" smtClean="0"/>
              <a:t>How can a ceiling be dusty with flies? Are the flies plentiful or sparse? Active or still? Clustered or evenly distributed?</a:t>
            </a:r>
          </a:p>
          <a:p>
            <a:endParaRPr sz="3600" dirty="0" smtClean="0"/>
          </a:p>
          <a:p>
            <a:r>
              <a:rPr sz="3600" dirty="0" smtClean="0"/>
              <a:t>What does Cisneros mean by a bald light bulb? What does this reveal about </a:t>
            </a:r>
            <a:r>
              <a:rPr sz="3600" dirty="0" err="1" smtClean="0"/>
              <a:t>Abuelito's</a:t>
            </a:r>
            <a:r>
              <a:rPr sz="3600" dirty="0" smtClean="0"/>
              <a:t> room?</a:t>
            </a:r>
          </a:p>
        </p:txBody>
      </p:sp>
    </p:spTree>
    <p:extLst>
      <p:ext uri="{BB962C8B-B14F-4D97-AF65-F5344CB8AC3E}">
        <p14:creationId xmlns:p14="http://schemas.microsoft.com/office/powerpoint/2010/main" val="667775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Diction #10</a:t>
            </a:r>
            <a:endParaRPr lang="en-US" dirty="0"/>
          </a:p>
        </p:txBody>
      </p:sp>
      <p:sp>
        <p:nvSpPr>
          <p:cNvPr id="3" name="Content Placeholder 2"/>
          <p:cNvSpPr>
            <a:spLocks noGrp="1"/>
          </p:cNvSpPr>
          <p:nvPr>
            <p:ph idx="1"/>
          </p:nvPr>
        </p:nvSpPr>
        <p:spPr>
          <a:xfrm>
            <a:off x="381000" y="2133600"/>
            <a:ext cx="8229600" cy="3200400"/>
          </a:xfrm>
        </p:spPr>
        <p:txBody>
          <a:bodyPr>
            <a:normAutofit fontScale="85000" lnSpcReduction="10000"/>
          </a:bodyPr>
          <a:lstStyle/>
          <a:p>
            <a:pPr algn="ctr">
              <a:buNone/>
            </a:pPr>
            <a:r>
              <a:rPr lang="en-US" dirty="0" smtClean="0"/>
              <a:t>Apply:</a:t>
            </a:r>
          </a:p>
          <a:p>
            <a:pPr algn="ctr">
              <a:buNone/>
            </a:pPr>
            <a:r>
              <a:rPr lang="en-US" dirty="0" smtClean="0"/>
              <a:t>Write a sentence using a strong verb to connect one part of your life with another. For example, you could connect a book you are reading </a:t>
            </a:r>
            <a:r>
              <a:rPr lang="en-US" smtClean="0"/>
              <a:t>to your </a:t>
            </a:r>
            <a:r>
              <a:rPr lang="en-US" dirty="0" smtClean="0"/>
              <a:t>mother’s dinner preparations, as Maya Angelou does; or you could connect a classroom lecture with </a:t>
            </a:r>
            <a:r>
              <a:rPr lang="en-US" smtClean="0"/>
              <a:t>sounds outside. </a:t>
            </a:r>
            <a:r>
              <a:rPr lang="en-US" dirty="0" smtClean="0"/>
              <a:t>Be creative. Use an exact verb (like </a:t>
            </a:r>
            <a:r>
              <a:rPr lang="en-US" i="1" dirty="0" smtClean="0"/>
              <a:t>cushioned</a:t>
            </a:r>
            <a:r>
              <a:rPr lang="en-US" dirty="0" smtClean="0"/>
              <a:t>), one which connotes the attitude you want to convey. Share your sentence with the class.</a:t>
            </a:r>
          </a:p>
        </p:txBody>
      </p:sp>
    </p:spTree>
    <p:extLst>
      <p:ext uri="{BB962C8B-B14F-4D97-AF65-F5344CB8AC3E}">
        <p14:creationId xmlns:p14="http://schemas.microsoft.com/office/powerpoint/2010/main" val="1148090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Diction #6</a:t>
            </a:r>
            <a:endParaRPr lang="en-US" dirty="0"/>
          </a:p>
        </p:txBody>
      </p:sp>
      <p:sp>
        <p:nvSpPr>
          <p:cNvPr id="3" name="Content Placeholder 2"/>
          <p:cNvSpPr>
            <a:spLocks noGrp="1"/>
          </p:cNvSpPr>
          <p:nvPr>
            <p:ph idx="1"/>
          </p:nvPr>
        </p:nvSpPr>
        <p:spPr>
          <a:xfrm>
            <a:off x="381000" y="2133600"/>
            <a:ext cx="8229600" cy="3200400"/>
          </a:xfrm>
        </p:spPr>
        <p:txBody>
          <a:bodyPr/>
          <a:lstStyle/>
          <a:p>
            <a:pPr algn="ctr">
              <a:buNone/>
            </a:pPr>
            <a:r>
              <a:rPr lang="en-US" dirty="0" smtClean="0"/>
              <a:t>Apply:</a:t>
            </a:r>
          </a:p>
          <a:p>
            <a:pPr algn="ctr">
              <a:buNone/>
            </a:pPr>
            <a:r>
              <a:rPr lang="en-US" dirty="0" smtClean="0"/>
              <a:t>Take Cisneros's phrase, </a:t>
            </a:r>
            <a:r>
              <a:rPr lang="en-US" i="1" dirty="0" smtClean="0"/>
              <a:t>under a ceiling dusty with flies</a:t>
            </a:r>
            <a:r>
              <a:rPr lang="en-US" dirty="0" smtClean="0"/>
              <a:t>, and write a new phrase by substituting the word </a:t>
            </a:r>
            <a:r>
              <a:rPr lang="en-US" i="1" dirty="0" smtClean="0"/>
              <a:t>dusty</a:t>
            </a:r>
            <a:r>
              <a:rPr lang="en-US" dirty="0" smtClean="0"/>
              <a:t> with a different adjective. Explain to a partner the impact of your new adjective on the sentence.</a:t>
            </a:r>
          </a:p>
        </p:txBody>
      </p:sp>
    </p:spTree>
    <p:extLst>
      <p:ext uri="{BB962C8B-B14F-4D97-AF65-F5344CB8AC3E}">
        <p14:creationId xmlns:p14="http://schemas.microsoft.com/office/powerpoint/2010/main" val="38211500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8229600" cy="1066800"/>
          </a:xfrm>
        </p:spPr>
        <p:txBody>
          <a:bodyPr/>
          <a:lstStyle/>
          <a:p>
            <a:r>
              <a:rPr lang="en-US" dirty="0" smtClean="0"/>
              <a:t>Diction #7</a:t>
            </a:r>
            <a:endParaRPr lang="en-US" dirty="0"/>
          </a:p>
        </p:txBody>
      </p:sp>
      <p:sp>
        <p:nvSpPr>
          <p:cNvPr id="3" name="Subtitle 2"/>
          <p:cNvSpPr>
            <a:spLocks noGrp="1"/>
          </p:cNvSpPr>
          <p:nvPr>
            <p:ph type="subTitle" idx="1"/>
          </p:nvPr>
        </p:nvSpPr>
        <p:spPr>
          <a:xfrm>
            <a:off x="457200" y="1219200"/>
            <a:ext cx="8229600" cy="5029200"/>
          </a:xfrm>
        </p:spPr>
        <p:txBody>
          <a:bodyPr>
            <a:normAutofit fontScale="77500" lnSpcReduction="20000"/>
          </a:bodyPr>
          <a:lstStyle/>
          <a:p>
            <a:r>
              <a:rPr sz="3800" dirty="0" smtClean="0"/>
              <a:t>Consider:</a:t>
            </a:r>
          </a:p>
          <a:p>
            <a:r>
              <a:rPr sz="3100" dirty="0" smtClean="0"/>
              <a:t>Meanwhile, the United States Army, </a:t>
            </a:r>
            <a:r>
              <a:rPr sz="3100" b="1" dirty="0" smtClean="0"/>
              <a:t>thirsting</a:t>
            </a:r>
            <a:r>
              <a:rPr sz="3100" dirty="0" smtClean="0"/>
              <a:t> for revenge, was </a:t>
            </a:r>
            <a:r>
              <a:rPr sz="3100" b="1" dirty="0" smtClean="0"/>
              <a:t>prowling</a:t>
            </a:r>
            <a:r>
              <a:rPr sz="3100" dirty="0" smtClean="0"/>
              <a:t> the country north and west of the Black Hills, killing Indians wherever they could be found.</a:t>
            </a:r>
          </a:p>
          <a:p>
            <a:r>
              <a:rPr sz="3100" dirty="0" smtClean="0"/>
              <a:t>-Dee Brown, </a:t>
            </a:r>
            <a:r>
              <a:rPr sz="3100" i="1" dirty="0" smtClean="0"/>
              <a:t>Bury my Heart at Wounded Knee</a:t>
            </a:r>
          </a:p>
          <a:p>
            <a:pPr>
              <a:buFontTx/>
              <a:buChar char="-"/>
            </a:pPr>
            <a:endParaRPr sz="2400" dirty="0" smtClean="0"/>
          </a:p>
          <a:p>
            <a:r>
              <a:rPr sz="3600" dirty="0" smtClean="0"/>
              <a:t>Discuss:</a:t>
            </a:r>
          </a:p>
          <a:p>
            <a:r>
              <a:rPr sz="3600" dirty="0" smtClean="0"/>
              <a:t>What are the connotations of </a:t>
            </a:r>
            <a:r>
              <a:rPr sz="3600" i="1" dirty="0" smtClean="0"/>
              <a:t>thirsting</a:t>
            </a:r>
            <a:r>
              <a:rPr sz="3600" dirty="0" smtClean="0"/>
              <a:t>? </a:t>
            </a:r>
            <a:r>
              <a:rPr lang="en-US" sz="3600" dirty="0" smtClean="0"/>
              <a:t>W</a:t>
            </a:r>
            <a:r>
              <a:rPr sz="3600" dirty="0" smtClean="0"/>
              <a:t>hat feelings are evoked by this diction?</a:t>
            </a:r>
          </a:p>
          <a:p>
            <a:endParaRPr sz="3600" dirty="0" smtClean="0"/>
          </a:p>
          <a:p>
            <a:r>
              <a:rPr sz="3600" dirty="0" smtClean="0"/>
              <a:t>What are the connotations of </a:t>
            </a:r>
            <a:r>
              <a:rPr sz="3600" i="1" dirty="0" smtClean="0"/>
              <a:t>prowling</a:t>
            </a:r>
            <a:r>
              <a:rPr sz="3600" dirty="0" smtClean="0"/>
              <a:t>? What kind of animals prowl? What attitude toward the U.S. army does this diction convey?</a:t>
            </a:r>
          </a:p>
        </p:txBody>
      </p:sp>
    </p:spTree>
    <p:extLst>
      <p:ext uri="{BB962C8B-B14F-4D97-AF65-F5344CB8AC3E}">
        <p14:creationId xmlns:p14="http://schemas.microsoft.com/office/powerpoint/2010/main" val="527961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Diction #7</a:t>
            </a:r>
            <a:endParaRPr lang="en-US" dirty="0"/>
          </a:p>
        </p:txBody>
      </p:sp>
      <p:sp>
        <p:nvSpPr>
          <p:cNvPr id="3" name="Content Placeholder 2"/>
          <p:cNvSpPr>
            <a:spLocks noGrp="1"/>
          </p:cNvSpPr>
          <p:nvPr>
            <p:ph idx="1"/>
          </p:nvPr>
        </p:nvSpPr>
        <p:spPr>
          <a:xfrm>
            <a:off x="381000" y="1371600"/>
            <a:ext cx="8229600" cy="4800600"/>
          </a:xfrm>
        </p:spPr>
        <p:txBody>
          <a:bodyPr>
            <a:normAutofit fontScale="77500" lnSpcReduction="20000"/>
          </a:bodyPr>
          <a:lstStyle/>
          <a:p>
            <a:pPr algn="ctr">
              <a:buNone/>
            </a:pPr>
            <a:endParaRPr lang="en-US" sz="4500" dirty="0" smtClean="0"/>
          </a:p>
          <a:p>
            <a:pPr algn="ctr">
              <a:buNone/>
            </a:pPr>
            <a:r>
              <a:rPr lang="en-US" sz="4500" dirty="0" smtClean="0"/>
              <a:t>Apply</a:t>
            </a:r>
            <a:r>
              <a:rPr lang="en-US" sz="4500" dirty="0" smtClean="0"/>
              <a:t>:</a:t>
            </a:r>
          </a:p>
          <a:p>
            <a:pPr algn="ctr">
              <a:buNone/>
            </a:pPr>
            <a:r>
              <a:rPr lang="en-US" sz="4500" dirty="0" smtClean="0"/>
              <a:t>Use an eating or drinking verb in a sentence which expresses anger about a parking ticket. Do  not use the verb to literally express eating or drinking. Instead, express your anger through the verb. Use Brown’s sentence as a model. Share your sentence with a partner.</a:t>
            </a:r>
          </a:p>
        </p:txBody>
      </p:sp>
    </p:spTree>
    <p:extLst>
      <p:ext uri="{BB962C8B-B14F-4D97-AF65-F5344CB8AC3E}">
        <p14:creationId xmlns:p14="http://schemas.microsoft.com/office/powerpoint/2010/main" val="2289878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
            <a:ext cx="8229600" cy="1066800"/>
          </a:xfrm>
        </p:spPr>
        <p:txBody>
          <a:bodyPr/>
          <a:lstStyle/>
          <a:p>
            <a:r>
              <a:rPr lang="en-US" dirty="0" smtClean="0"/>
              <a:t>Diction #8</a:t>
            </a:r>
            <a:endParaRPr lang="en-US" dirty="0"/>
          </a:p>
        </p:txBody>
      </p:sp>
      <p:sp>
        <p:nvSpPr>
          <p:cNvPr id="3" name="Subtitle 2"/>
          <p:cNvSpPr>
            <a:spLocks noGrp="1"/>
          </p:cNvSpPr>
          <p:nvPr>
            <p:ph type="subTitle" idx="1"/>
          </p:nvPr>
        </p:nvSpPr>
        <p:spPr>
          <a:xfrm>
            <a:off x="457200" y="1295400"/>
            <a:ext cx="8229600" cy="5410200"/>
          </a:xfrm>
        </p:spPr>
        <p:txBody>
          <a:bodyPr>
            <a:normAutofit fontScale="92500" lnSpcReduction="20000"/>
          </a:bodyPr>
          <a:lstStyle/>
          <a:p>
            <a:r>
              <a:rPr sz="3900" dirty="0" smtClean="0"/>
              <a:t>Consider:</a:t>
            </a:r>
          </a:p>
          <a:p>
            <a:pPr>
              <a:buFontTx/>
              <a:buChar char="-"/>
            </a:pPr>
            <a:r>
              <a:rPr sz="2600" dirty="0" smtClean="0"/>
              <a:t>Most men wear their belts low here, there being so many </a:t>
            </a:r>
            <a:r>
              <a:rPr sz="2600" b="1" dirty="0" smtClean="0"/>
              <a:t>outstanding</a:t>
            </a:r>
            <a:r>
              <a:rPr sz="2600" dirty="0" smtClean="0"/>
              <a:t> bellies, some big enough to have names of their own and be formally introduced. Those men don</a:t>
            </a:r>
            <a:r>
              <a:rPr lang="en-US" sz="2600" dirty="0" smtClean="0"/>
              <a:t>’</a:t>
            </a:r>
            <a:r>
              <a:rPr sz="2600" dirty="0" smtClean="0"/>
              <a:t>t </a:t>
            </a:r>
            <a:r>
              <a:rPr sz="2600" b="1" dirty="0" smtClean="0"/>
              <a:t>suck</a:t>
            </a:r>
            <a:r>
              <a:rPr sz="2600" dirty="0" smtClean="0"/>
              <a:t> them in or hide them in loose shirts; they </a:t>
            </a:r>
            <a:r>
              <a:rPr sz="2600" b="1" dirty="0" smtClean="0"/>
              <a:t>let them hang free</a:t>
            </a:r>
            <a:r>
              <a:rPr sz="2600" dirty="0" smtClean="0"/>
              <a:t>, they stroke them as they stand around and talk.</a:t>
            </a:r>
          </a:p>
          <a:p>
            <a:pPr>
              <a:buFontTx/>
              <a:buChar char="-"/>
            </a:pPr>
            <a:r>
              <a:rPr sz="2600" dirty="0" smtClean="0"/>
              <a:t>- Garrison Keillor, "home." </a:t>
            </a:r>
            <a:r>
              <a:rPr sz="2600" i="1" dirty="0" smtClean="0"/>
              <a:t>Lake </a:t>
            </a:r>
            <a:r>
              <a:rPr sz="2600" i="1" dirty="0" err="1" smtClean="0"/>
              <a:t>Wobegon</a:t>
            </a:r>
            <a:r>
              <a:rPr sz="2600" i="1" dirty="0" smtClean="0"/>
              <a:t> Days</a:t>
            </a:r>
          </a:p>
          <a:p>
            <a:r>
              <a:rPr sz="3600" dirty="0" smtClean="0"/>
              <a:t>Discuss:</a:t>
            </a:r>
          </a:p>
          <a:p>
            <a:r>
              <a:rPr sz="2600" dirty="0" smtClean="0"/>
              <a:t>Wh</a:t>
            </a:r>
            <a:r>
              <a:rPr lang="en-US" sz="2600" dirty="0" smtClean="0"/>
              <a:t>at</a:t>
            </a:r>
            <a:r>
              <a:rPr sz="2600" dirty="0" smtClean="0"/>
              <a:t> is the usual meaning of outstanding? </a:t>
            </a:r>
            <a:r>
              <a:rPr lang="en-US" sz="2600" dirty="0" smtClean="0"/>
              <a:t>W</a:t>
            </a:r>
            <a:r>
              <a:rPr sz="2600" dirty="0" smtClean="0"/>
              <a:t>hat is its meaning here? What does this pun reveal about the attitude of the author toward his subject?</a:t>
            </a:r>
          </a:p>
          <a:p>
            <a:endParaRPr sz="2600" dirty="0" smtClean="0"/>
          </a:p>
          <a:p>
            <a:r>
              <a:rPr sz="2600" dirty="0" smtClean="0"/>
              <a:t>Read the second sentence again. How would the level of formality change if we changed </a:t>
            </a:r>
            <a:r>
              <a:rPr sz="2600" i="1" dirty="0" smtClean="0"/>
              <a:t>suck</a:t>
            </a:r>
            <a:r>
              <a:rPr sz="2600" dirty="0" smtClean="0"/>
              <a:t> to </a:t>
            </a:r>
            <a:r>
              <a:rPr sz="2600" i="1" dirty="0" smtClean="0"/>
              <a:t>pull</a:t>
            </a:r>
            <a:r>
              <a:rPr sz="2600" dirty="0" smtClean="0"/>
              <a:t> and </a:t>
            </a:r>
            <a:r>
              <a:rPr sz="2600" i="1" dirty="0" smtClean="0"/>
              <a:t>let them hang free</a:t>
            </a:r>
            <a:r>
              <a:rPr sz="2600" dirty="0" smtClean="0"/>
              <a:t> to </a:t>
            </a:r>
            <a:r>
              <a:rPr sz="2600" i="1" dirty="0" smtClean="0"/>
              <a:t>accept them</a:t>
            </a:r>
            <a:r>
              <a:rPr sz="2600" dirty="0" smtClean="0"/>
              <a:t>?</a:t>
            </a:r>
          </a:p>
        </p:txBody>
      </p:sp>
    </p:spTree>
    <p:extLst>
      <p:ext uri="{BB962C8B-B14F-4D97-AF65-F5344CB8AC3E}">
        <p14:creationId xmlns:p14="http://schemas.microsoft.com/office/powerpoint/2010/main" val="8834006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Diction #8</a:t>
            </a:r>
            <a:endParaRPr lang="en-US" dirty="0"/>
          </a:p>
        </p:txBody>
      </p:sp>
      <p:sp>
        <p:nvSpPr>
          <p:cNvPr id="3" name="Content Placeholder 2"/>
          <p:cNvSpPr>
            <a:spLocks noGrp="1"/>
          </p:cNvSpPr>
          <p:nvPr>
            <p:ph idx="1"/>
          </p:nvPr>
        </p:nvSpPr>
        <p:spPr>
          <a:xfrm>
            <a:off x="381000" y="2133600"/>
            <a:ext cx="8229600" cy="3200400"/>
          </a:xfrm>
        </p:spPr>
        <p:txBody>
          <a:bodyPr>
            <a:normAutofit fontScale="92500" lnSpcReduction="20000"/>
          </a:bodyPr>
          <a:lstStyle/>
          <a:p>
            <a:pPr algn="ctr">
              <a:buNone/>
            </a:pPr>
            <a:r>
              <a:rPr lang="en-US" dirty="0" smtClean="0"/>
              <a:t>Apply:</a:t>
            </a:r>
          </a:p>
          <a:p>
            <a:pPr algn="ctr">
              <a:buNone/>
            </a:pPr>
            <a:r>
              <a:rPr lang="en-US" dirty="0" smtClean="0"/>
              <a:t>Write a sentence or two describing an unattractive but beloved relative. In your description, use words that describe the unattractive features honestly yet reveal that you care about this person, that you accept and even admire him/her, complete with defects. Use Keillor’s description as a model. Throw in a pun if you can think of one. Share your description with the class.</a:t>
            </a:r>
          </a:p>
        </p:txBody>
      </p:sp>
    </p:spTree>
    <p:extLst>
      <p:ext uri="{BB962C8B-B14F-4D97-AF65-F5344CB8AC3E}">
        <p14:creationId xmlns:p14="http://schemas.microsoft.com/office/powerpoint/2010/main" val="456506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1066800"/>
          </a:xfrm>
        </p:spPr>
        <p:txBody>
          <a:bodyPr/>
          <a:lstStyle/>
          <a:p>
            <a:r>
              <a:rPr lang="en-US" dirty="0" smtClean="0"/>
              <a:t>Diction #9</a:t>
            </a:r>
            <a:endParaRPr lang="en-US" dirty="0"/>
          </a:p>
        </p:txBody>
      </p:sp>
      <p:sp>
        <p:nvSpPr>
          <p:cNvPr id="3" name="Subtitle 2"/>
          <p:cNvSpPr>
            <a:spLocks noGrp="1"/>
          </p:cNvSpPr>
          <p:nvPr>
            <p:ph type="subTitle" idx="1"/>
          </p:nvPr>
        </p:nvSpPr>
        <p:spPr>
          <a:xfrm>
            <a:off x="457200" y="1905000"/>
            <a:ext cx="8229600" cy="4343400"/>
          </a:xfrm>
        </p:spPr>
        <p:txBody>
          <a:bodyPr>
            <a:normAutofit fontScale="62500" lnSpcReduction="20000"/>
          </a:bodyPr>
          <a:lstStyle/>
          <a:p>
            <a:r>
              <a:rPr sz="3800" smtClean="0"/>
              <a:t>Consider:</a:t>
            </a:r>
          </a:p>
          <a:p>
            <a:r>
              <a:rPr sz="3800" smtClean="0"/>
              <a:t>"Doc awakened very slowly and clumsily like a fat man getting out of a swimming pool. His mind </a:t>
            </a:r>
            <a:r>
              <a:rPr sz="3800" b="1" smtClean="0">
                <a:effectLst>
                  <a:outerShdw blurRad="38100" dist="38100" dir="2700000" algn="tl">
                    <a:srgbClr val="000000">
                      <a:alpha val="43137"/>
                    </a:srgbClr>
                  </a:outerShdw>
                </a:effectLst>
              </a:rPr>
              <a:t>broke the surface</a:t>
            </a:r>
            <a:r>
              <a:rPr sz="3800" smtClean="0"/>
              <a:t> and fell back several times."</a:t>
            </a:r>
          </a:p>
          <a:p>
            <a:r>
              <a:rPr sz="3800" smtClean="0"/>
              <a:t>-John Steinbeck, </a:t>
            </a:r>
            <a:r>
              <a:rPr sz="3800" i="1" smtClean="0"/>
              <a:t>Cannery Row</a:t>
            </a:r>
          </a:p>
          <a:p>
            <a:endParaRPr sz="3800" i="1" smtClean="0"/>
          </a:p>
          <a:p>
            <a:r>
              <a:rPr sz="3600" smtClean="0"/>
              <a:t>Discuss:</a:t>
            </a:r>
          </a:p>
          <a:p>
            <a:r>
              <a:rPr sz="3600" smtClean="0"/>
              <a:t>What is the subject of the verb </a:t>
            </a:r>
            <a:r>
              <a:rPr sz="3600" i="1" smtClean="0"/>
              <a:t>broke</a:t>
            </a:r>
            <a:r>
              <a:rPr sz="3600" smtClean="0"/>
              <a:t>? What does this tell you about Doc's ability to control his thinking at this point in the story?</a:t>
            </a:r>
          </a:p>
          <a:p>
            <a:endParaRPr sz="3600" smtClean="0"/>
          </a:p>
          <a:p>
            <a:r>
              <a:rPr sz="3600" smtClean="0"/>
              <a:t>To what does </a:t>
            </a:r>
            <a:r>
              <a:rPr sz="3600" i="1" smtClean="0"/>
              <a:t>surface</a:t>
            </a:r>
            <a:r>
              <a:rPr sz="3600" smtClean="0"/>
              <a:t> refer? Remember that good writers often strive for complexity rather than simplicity.</a:t>
            </a:r>
          </a:p>
        </p:txBody>
      </p:sp>
    </p:spTree>
    <p:extLst>
      <p:ext uri="{BB962C8B-B14F-4D97-AF65-F5344CB8AC3E}">
        <p14:creationId xmlns:p14="http://schemas.microsoft.com/office/powerpoint/2010/main" val="3847325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Diction #9</a:t>
            </a:r>
            <a:endParaRPr lang="en-US" dirty="0"/>
          </a:p>
        </p:txBody>
      </p:sp>
      <p:sp>
        <p:nvSpPr>
          <p:cNvPr id="3" name="Content Placeholder 2"/>
          <p:cNvSpPr>
            <a:spLocks noGrp="1"/>
          </p:cNvSpPr>
          <p:nvPr>
            <p:ph idx="1"/>
          </p:nvPr>
        </p:nvSpPr>
        <p:spPr>
          <a:xfrm>
            <a:off x="381000" y="2133600"/>
            <a:ext cx="8229600" cy="3200400"/>
          </a:xfrm>
        </p:spPr>
        <p:txBody>
          <a:bodyPr>
            <a:normAutofit fontScale="92500"/>
          </a:bodyPr>
          <a:lstStyle/>
          <a:p>
            <a:pPr algn="ctr">
              <a:buNone/>
            </a:pPr>
            <a:r>
              <a:rPr lang="en-US" dirty="0" smtClean="0"/>
              <a:t>Apply:</a:t>
            </a:r>
          </a:p>
          <a:p>
            <a:pPr algn="ctr">
              <a:buNone/>
            </a:pPr>
            <a:endParaRPr lang="en-US" dirty="0" smtClean="0"/>
          </a:p>
          <a:p>
            <a:pPr algn="ctr">
              <a:buNone/>
            </a:pPr>
            <a:r>
              <a:rPr lang="en-US" dirty="0" smtClean="0"/>
              <a:t>List three active verbs that could be used to complete the sentence below. Act out one of these verbs for the class, demonstrating the verb’s connotation.</a:t>
            </a:r>
          </a:p>
          <a:p>
            <a:pPr algn="ctr">
              <a:buNone/>
            </a:pPr>
            <a:endParaRPr lang="en-US" dirty="0" smtClean="0"/>
          </a:p>
          <a:p>
            <a:pPr algn="ctr">
              <a:buNone/>
            </a:pPr>
            <a:r>
              <a:rPr lang="en-US" dirty="0" smtClean="0"/>
              <a:t>He ________ into the crowded auditorium.</a:t>
            </a:r>
          </a:p>
        </p:txBody>
      </p:sp>
    </p:spTree>
    <p:extLst>
      <p:ext uri="{BB962C8B-B14F-4D97-AF65-F5344CB8AC3E}">
        <p14:creationId xmlns:p14="http://schemas.microsoft.com/office/powerpoint/2010/main" val="3294334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066800"/>
          </a:xfrm>
        </p:spPr>
        <p:txBody>
          <a:bodyPr/>
          <a:lstStyle/>
          <a:p>
            <a:r>
              <a:rPr lang="en-US" dirty="0" smtClean="0"/>
              <a:t>Diction #10</a:t>
            </a:r>
            <a:endParaRPr lang="en-US" dirty="0"/>
          </a:p>
        </p:txBody>
      </p:sp>
      <p:sp>
        <p:nvSpPr>
          <p:cNvPr id="3" name="Subtitle 2"/>
          <p:cNvSpPr>
            <a:spLocks noGrp="1"/>
          </p:cNvSpPr>
          <p:nvPr>
            <p:ph type="subTitle" idx="1"/>
          </p:nvPr>
        </p:nvSpPr>
        <p:spPr>
          <a:xfrm>
            <a:off x="457200" y="838200"/>
            <a:ext cx="8229600" cy="5562600"/>
          </a:xfrm>
        </p:spPr>
        <p:txBody>
          <a:bodyPr>
            <a:noAutofit/>
          </a:bodyPr>
          <a:lstStyle/>
          <a:p>
            <a:r>
              <a:rPr sz="2800" dirty="0" smtClean="0"/>
              <a:t>Consider:</a:t>
            </a:r>
          </a:p>
          <a:p>
            <a:r>
              <a:rPr sz="2400" dirty="0" smtClean="0"/>
              <a:t>Pots rattled in the kitchen where Momma was frying corn cakes to go with vegetable soup for supper, and the homey sounds and scents </a:t>
            </a:r>
            <a:r>
              <a:rPr sz="2400" b="1" dirty="0" smtClean="0">
                <a:effectLst>
                  <a:outerShdw blurRad="38100" dist="38100" dir="2700000" algn="tl">
                    <a:srgbClr val="000000">
                      <a:alpha val="43137"/>
                    </a:srgbClr>
                  </a:outerShdw>
                </a:effectLst>
              </a:rPr>
              <a:t>cushioned</a:t>
            </a:r>
            <a:r>
              <a:rPr sz="2400" dirty="0" smtClean="0"/>
              <a:t> me as </a:t>
            </a:r>
            <a:r>
              <a:rPr lang="en-US" sz="2400" dirty="0" smtClean="0"/>
              <a:t>I</a:t>
            </a:r>
            <a:r>
              <a:rPr sz="2400" dirty="0" smtClean="0"/>
              <a:t> read of Jane Eyre in the </a:t>
            </a:r>
            <a:r>
              <a:rPr sz="2400" b="1" dirty="0" smtClean="0">
                <a:effectLst>
                  <a:outerShdw blurRad="38100" dist="38100" dir="2700000" algn="tl">
                    <a:srgbClr val="000000">
                      <a:alpha val="43137"/>
                    </a:srgbClr>
                  </a:outerShdw>
                </a:effectLst>
              </a:rPr>
              <a:t>cold</a:t>
            </a:r>
            <a:r>
              <a:rPr sz="2400" dirty="0" smtClean="0"/>
              <a:t> English mansion of a </a:t>
            </a:r>
            <a:r>
              <a:rPr sz="2400" b="1" dirty="0" smtClean="0">
                <a:effectLst>
                  <a:outerShdw blurRad="38100" dist="38100" dir="2700000" algn="tl">
                    <a:srgbClr val="000000">
                      <a:alpha val="43137"/>
                    </a:srgbClr>
                  </a:outerShdw>
                </a:effectLst>
              </a:rPr>
              <a:t>colder</a:t>
            </a:r>
            <a:r>
              <a:rPr sz="2400" dirty="0" smtClean="0"/>
              <a:t> English gentleman</a:t>
            </a:r>
            <a:r>
              <a:rPr sz="2400" dirty="0" smtClean="0"/>
              <a:t>.</a:t>
            </a:r>
            <a:endParaRPr sz="2400" dirty="0" smtClean="0"/>
          </a:p>
          <a:p>
            <a:pPr>
              <a:buFontTx/>
              <a:buChar char="-"/>
            </a:pPr>
            <a:r>
              <a:rPr sz="2400" dirty="0" smtClean="0"/>
              <a:t>Maya Angelou, </a:t>
            </a:r>
            <a:r>
              <a:rPr sz="2400" i="1" dirty="0" smtClean="0"/>
              <a:t>I Know Why the Caged Bird Sings</a:t>
            </a:r>
          </a:p>
          <a:p>
            <a:pPr>
              <a:buFontTx/>
              <a:buChar char="-"/>
            </a:pPr>
            <a:endParaRPr sz="1600" dirty="0" smtClean="0"/>
          </a:p>
          <a:p>
            <a:r>
              <a:rPr sz="2400" dirty="0" smtClean="0"/>
              <a:t>Discuss:</a:t>
            </a:r>
          </a:p>
          <a:p>
            <a:r>
              <a:rPr sz="2400" dirty="0" smtClean="0"/>
              <a:t>By using the word </a:t>
            </a:r>
            <a:r>
              <a:rPr sz="2400" i="1" dirty="0" smtClean="0"/>
              <a:t>cushioned</a:t>
            </a:r>
            <a:r>
              <a:rPr sz="2400" dirty="0" smtClean="0"/>
              <a:t>, what does Angelou imply about her life and Jane Eyre's life?</a:t>
            </a:r>
          </a:p>
          <a:p>
            <a:endParaRPr sz="2400" dirty="0" smtClean="0"/>
          </a:p>
          <a:p>
            <a:r>
              <a:rPr sz="2400" dirty="0" smtClean="0"/>
              <a:t>What is the difference between the </a:t>
            </a:r>
            <a:r>
              <a:rPr sz="2400" i="1" dirty="0" smtClean="0"/>
              <a:t>cold</a:t>
            </a:r>
            <a:r>
              <a:rPr sz="2400" dirty="0" smtClean="0"/>
              <a:t> of the English mansion and the </a:t>
            </a:r>
            <a:r>
              <a:rPr sz="2400" i="1" dirty="0" smtClean="0"/>
              <a:t>cold</a:t>
            </a:r>
            <a:r>
              <a:rPr sz="2400" dirty="0" smtClean="0"/>
              <a:t> of the English gentleman? What does Angelou's diction convey about her attitude toward Jane's life?</a:t>
            </a:r>
          </a:p>
        </p:txBody>
      </p:sp>
    </p:spTree>
    <p:extLst>
      <p:ext uri="{BB962C8B-B14F-4D97-AF65-F5344CB8AC3E}">
        <p14:creationId xmlns:p14="http://schemas.microsoft.com/office/powerpoint/2010/main" val="26152247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129</TotalTime>
  <Words>814</Words>
  <Application>Microsoft Office PowerPoint</Application>
  <PresentationFormat>On-screen Show (4:3)</PresentationFormat>
  <Paragraphs>63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Diction #6</vt:lpstr>
      <vt:lpstr>Diction #6</vt:lpstr>
      <vt:lpstr>Diction #7</vt:lpstr>
      <vt:lpstr>Diction #7</vt:lpstr>
      <vt:lpstr>Diction #8</vt:lpstr>
      <vt:lpstr>Diction #8</vt:lpstr>
      <vt:lpstr>Diction #9</vt:lpstr>
      <vt:lpstr>Diction #9</vt:lpstr>
      <vt:lpstr>Diction #10</vt:lpstr>
      <vt:lpstr>Diction #10</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14</cp:revision>
  <cp:lastPrinted>2014-04-15T14:22:55Z</cp:lastPrinted>
  <dcterms:created xsi:type="dcterms:W3CDTF">2008-08-19T21:40:58Z</dcterms:created>
  <dcterms:modified xsi:type="dcterms:W3CDTF">2014-04-15T14:27:52Z</dcterms:modified>
</cp:coreProperties>
</file>